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60" r:id="rId1"/>
    <p:sldMasterId id="2147483672" r:id="rId2"/>
    <p:sldMasterId id="2147483743" r:id="rId3"/>
  </p:sldMasterIdLst>
  <p:notesMasterIdLst>
    <p:notesMasterId r:id="rId9"/>
  </p:notesMasterIdLst>
  <p:handoutMasterIdLst>
    <p:handoutMasterId r:id="rId10"/>
  </p:handoutMasterIdLst>
  <p:sldIdLst>
    <p:sldId id="345" r:id="rId4"/>
    <p:sldId id="614" r:id="rId5"/>
    <p:sldId id="607" r:id="rId6"/>
    <p:sldId id="608" r:id="rId7"/>
    <p:sldId id="621" r:id="rId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B238"/>
    <a:srgbClr val="060B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14" autoAdjust="0"/>
    <p:restoredTop sz="96505" autoAdjust="0"/>
  </p:normalViewPr>
  <p:slideViewPr>
    <p:cSldViewPr snapToGrid="0">
      <p:cViewPr varScale="1">
        <p:scale>
          <a:sx n="78" d="100"/>
          <a:sy n="78" d="100"/>
        </p:scale>
        <p:origin x="-10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12096"/>
    </p:cViewPr>
  </p:sorterViewPr>
  <p:notesViewPr>
    <p:cSldViewPr snapToGrid="0">
      <p:cViewPr>
        <p:scale>
          <a:sx n="70" d="100"/>
          <a:sy n="70" d="100"/>
        </p:scale>
        <p:origin x="-1674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>
              <a:defRPr sz="1200"/>
            </a:lvl1pPr>
          </a:lstStyle>
          <a:p>
            <a:fld id="{5336118E-C32B-41B2-8C84-3A9B51039093}" type="datetimeFigureOut">
              <a:rPr lang="en-US" smtClean="0"/>
              <a:t>3/24/2015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>
              <a:defRPr sz="1200"/>
            </a:lvl1pPr>
          </a:lstStyle>
          <a:p>
            <a:fld id="{90393859-F880-4821-AE85-1F5EBE8896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2800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50" tIns="46576" rIns="93150" bIns="46576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50" tIns="46576" rIns="93150" bIns="46576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50" tIns="46576" rIns="93150" bIns="46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50" tIns="46576" rIns="93150" bIns="46576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50" tIns="46576" rIns="93150" bIns="46576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" charset="0"/>
              </a:defRPr>
            </a:lvl1pPr>
          </a:lstStyle>
          <a:p>
            <a:pPr>
              <a:defRPr/>
            </a:pPr>
            <a:fld id="{D62F01F9-6438-4D45-BF11-868B75E6DA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3050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xfrm>
            <a:off x="905459" y="4232910"/>
            <a:ext cx="5140960" cy="4183380"/>
          </a:xfrm>
          <a:noFill/>
        </p:spPr>
        <p:txBody>
          <a:bodyPr/>
          <a:lstStyle/>
          <a:p>
            <a:endParaRPr lang="en-US" sz="1100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56844" indent="-291093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64376" indent="-232875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30127" indent="-232875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95877" indent="-232875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61627" indent="-2328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3027377" indent="-2328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93127" indent="-2328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958877" indent="-2328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461E62D0-9086-4AAD-B087-7D61507EEF2A}" type="slidenum">
              <a:rPr lang="en-US" sz="1200" b="0">
                <a:latin typeface="Times" charset="0"/>
              </a:rPr>
              <a:pPr/>
              <a:t>0</a:t>
            </a:fld>
            <a:endParaRPr lang="en-US" sz="1200" b="0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2F01F9-6438-4D45-BF11-868B75E6DAA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3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2F01F9-6438-4D45-BF11-868B75E6DAA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8024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2F01F9-6438-4D45-BF11-868B75E6DAA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948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4A69C3-07D3-4D8D-9A4B-E164BE50D845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80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F28B0-D560-4FAF-9CF2-605A89AA80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713594"/>
      </p:ext>
    </p:extLst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91F48-1F31-4332-B0DA-1D818F0FCE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568486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1D6A9-66E1-47CB-BEFA-3F17B9FFF8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64056"/>
      </p:ext>
    </p:extLst>
  </p:cSld>
  <p:clrMapOvr>
    <a:masterClrMapping/>
  </p:clrMapOvr>
  <p:transition spd="slow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F80EFB-460B-4631-BE7F-71B08F5637F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290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583288-6C15-41BE-993B-593AC2863D0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5624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573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573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0B1EE9-EA58-4D0E-8AED-F491BF78CB3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154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CDD922-1CE3-4F65-BB28-9C2D914EFBA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350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B4C26E-E385-4406-979F-1313C1F9D4B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304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8BC800-D69C-4CFB-B473-C7C6504D3F2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124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04E83A-E76C-4EF5-A17A-08E445DCC7D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6968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6D1736-29B8-4ED3-9908-161B0A8345E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973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04403-CC7E-451A-BABF-57ACFD19C7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38656"/>
      </p:ext>
    </p:extLst>
  </p:cSld>
  <p:clrMapOvr>
    <a:masterClrMapping/>
  </p:clrMapOvr>
  <p:transition spd="slow"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0ED76-4609-495A-A2E4-45343875405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1158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5981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5981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705CEF-3013-419E-82E6-3AA40B8D331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940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155C3-D8D8-40D8-B323-2E4B1139D70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© 2014. Maine Health Management Coalition Foundation. 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DE63-585F-44A8-80B1-D0912E4ABD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0987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89A35-E5DF-4FFB-88A4-6CDC4084B5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© 2014. Maine Health Management Coalition Foundation. 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DE63-585F-44A8-80B1-D0912E4ABD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379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8F8A4-7956-4D15-8C5F-ACC8801070F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© 2014. Maine Health Management Coalition Foundation. 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DE63-585F-44A8-80B1-D0912E4ABD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8948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082EE-FE15-46F4-89A3-67AE74DF007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© 2014. Maine Health Management Coalition Foundation. 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DE63-585F-44A8-80B1-D0912E4ABD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6287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34E7-71F3-460C-905A-C059B975A31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© 2014. Maine Health Management Coalition Foundation. 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DE63-585F-44A8-80B1-D0912E4ABD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2887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E2C69-8DAA-48D3-9F23-C292231ABB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© 2014. Maine Health Management Coalition Foundation. 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DE63-585F-44A8-80B1-D0912E4ABD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6252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D175A-4DF5-411E-9D34-4DB05CDF520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© 2014. Maine Health Management Coalition Foundation. 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DE63-585F-44A8-80B1-D0912E4ABD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5004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D331-4C09-48DD-9082-51354B5FE99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© 2014. Maine Health Management Coalition Foundation. 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DE63-585F-44A8-80B1-D0912E4ABD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408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BAB6F-6A99-4817-8B49-0D853827C1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108301"/>
      </p:ext>
    </p:extLst>
  </p:cSld>
  <p:clrMapOvr>
    <a:masterClrMapping/>
  </p:clrMapOvr>
  <p:transition spd="slow">
    <p:wipe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79CE0-70E7-45E1-A01B-D8B5D93A18B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© 2014. Maine Health Management Coalition Foundation. 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DE63-585F-44A8-80B1-D0912E4ABD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113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9A62F-0FA8-4D1B-A779-FA46F9D2EDD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© 2014. Maine Health Management Coalition Foundation. 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DE63-585F-44A8-80B1-D0912E4ABD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7625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C640D-06FB-4DAA-8A5F-321BD1122B3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© 2014. Maine Health Management Coalition Foundation.  All Rights Reserved.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7DE63-585F-44A8-80B1-D0912E4ABD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027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BB1AB-031E-434A-B8E5-857DEFDD02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238187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F34FF-E459-4A5D-A113-AF3C937F63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507124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DDB34-F0B5-4B22-A760-640F423698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976568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92462-724A-4CE8-8B3E-23E06CBFED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725863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A0D2F-8D3B-4A15-A0AE-9F8F52D752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616986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160E9-1C12-4C60-9A98-ABE8D08EBD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514942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46747CF-0003-4056-9ED5-EF4DB4A471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57300"/>
            <a:ext cx="7772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0"/>
            <a:r>
              <a:rPr lang="en-US" smtClean="0"/>
              <a:t>Second Level</a:t>
            </a:r>
          </a:p>
          <a:p>
            <a:pPr lvl="1"/>
            <a:r>
              <a:rPr lang="en-US" smtClean="0"/>
              <a:t>Third Level</a:t>
            </a:r>
          </a:p>
          <a:p>
            <a:pPr lvl="2"/>
            <a:r>
              <a:rPr lang="en-US" smtClean="0"/>
              <a:t>Fourth Level</a:t>
            </a:r>
          </a:p>
          <a:p>
            <a:pPr lvl="3"/>
            <a:r>
              <a:rPr lang="en-US" smtClean="0"/>
              <a:t>Fifth Level</a:t>
            </a: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70375" y="6438900"/>
            <a:ext cx="46672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defRPr sz="1400"/>
            </a:lvl1pPr>
          </a:lstStyle>
          <a:p>
            <a:fld id="{99307B9D-2785-469D-97DC-ED705A0AB956}" type="slidenum">
              <a:rPr lang="en-US" b="0">
                <a:solidFill>
                  <a:srgbClr val="000000"/>
                </a:solidFill>
                <a:ea typeface="MS PGothic" pitchFamily="34" charset="-128"/>
              </a:rPr>
              <a:pPr/>
              <a:t>‹#›</a:t>
            </a:fld>
            <a:endParaRPr lang="en-US" b="0">
              <a:solidFill>
                <a:srgbClr val="000000"/>
              </a:solidFill>
              <a:ea typeface="MS PGothic" pitchFamily="34" charset="-128"/>
            </a:endParaRPr>
          </a:p>
        </p:txBody>
      </p:sp>
      <p:sp>
        <p:nvSpPr>
          <p:cNvPr id="3084" name="Line 12"/>
          <p:cNvSpPr>
            <a:spLocks noChangeShapeType="1"/>
          </p:cNvSpPr>
          <p:nvPr userDrawn="1"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buClr>
                <a:srgbClr val="000000"/>
              </a:buClr>
              <a:buFont typeface="Wingdings" charset="2"/>
              <a:buNone/>
              <a:defRPr/>
            </a:pPr>
            <a:endParaRPr lang="en-US" sz="2000" b="0">
              <a:solidFill>
                <a:srgbClr val="000000"/>
              </a:solidFill>
              <a:ea typeface="MS PGothic" pitchFamily="34" charset="-128"/>
            </a:endParaRPr>
          </a:p>
        </p:txBody>
      </p:sp>
      <p:sp>
        <p:nvSpPr>
          <p:cNvPr id="3085" name="Text Box 13"/>
          <p:cNvSpPr txBox="1">
            <a:spLocks noChangeArrowheads="1"/>
          </p:cNvSpPr>
          <p:nvPr userDrawn="1"/>
        </p:nvSpPr>
        <p:spPr bwMode="auto">
          <a:xfrm>
            <a:off x="306388" y="6389688"/>
            <a:ext cx="3573462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solidFill>
                  <a:srgbClr val="003399"/>
                </a:solidFill>
              </a:rPr>
              <a:t>www.getbettermaine.org</a:t>
            </a:r>
            <a:r>
              <a:rPr lang="en-US" sz="1200" b="0">
                <a:solidFill>
                  <a:srgbClr val="000000"/>
                </a:solidFill>
              </a:rPr>
              <a:t> &amp; </a:t>
            </a:r>
            <a:r>
              <a:rPr lang="en-US" sz="1200">
                <a:solidFill>
                  <a:srgbClr val="003399"/>
                </a:solidFill>
              </a:rPr>
              <a:t>www.mehmc.org</a:t>
            </a:r>
          </a:p>
        </p:txBody>
      </p:sp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"/>
          <a:stretch>
            <a:fillRect/>
          </a:stretch>
        </p:blipFill>
        <p:spPr bwMode="auto">
          <a:xfrm>
            <a:off x="7296150" y="6307138"/>
            <a:ext cx="111760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869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ook Antiqu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Char char="•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B6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B61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B61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B61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B61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47C8C35A-DC63-4323-8F3A-8EBDE8A8C730}" type="datetime1">
              <a:rPr lang="en-US" b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3/24/2015</a:t>
            </a:fld>
            <a:endParaRPr lang="en-US" b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b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t>© 2014. Maine Health Management Coalition Foundation.  All Rights Reserved. </a:t>
            </a:r>
            <a:endParaRPr lang="en-US" b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CF17DE63-585F-44A8-80B1-D0912E4ABD25}" type="slidenum">
              <a:rPr lang="en-US" b="0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b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4079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968375" y="679402"/>
            <a:ext cx="7072539" cy="2930901"/>
          </a:xfrm>
        </p:spPr>
        <p:txBody>
          <a:bodyPr anchor="t"/>
          <a:lstStyle/>
          <a:p>
            <a:pPr>
              <a:lnSpc>
                <a:spcPct val="85000"/>
              </a:lnSpc>
            </a:pPr>
            <a:r>
              <a:rPr lang="en-US" sz="3600" b="1" dirty="0" smtClean="0">
                <a:solidFill>
                  <a:srgbClr val="060B4B"/>
                </a:solidFill>
              </a:rPr>
              <a:t/>
            </a:r>
            <a:br>
              <a:rPr lang="en-US" sz="3600" b="1" dirty="0" smtClean="0">
                <a:solidFill>
                  <a:srgbClr val="060B4B"/>
                </a:solidFill>
              </a:rPr>
            </a:br>
            <a:r>
              <a:rPr lang="en-US" sz="3600" b="1" dirty="0" smtClean="0">
                <a:solidFill>
                  <a:srgbClr val="060B4B"/>
                </a:solidFill>
              </a:rPr>
              <a:t>Total Cost of Care </a:t>
            </a:r>
            <a:br>
              <a:rPr lang="en-US" sz="3600" b="1" dirty="0" smtClean="0">
                <a:solidFill>
                  <a:srgbClr val="060B4B"/>
                </a:solidFill>
              </a:rPr>
            </a:br>
            <a:r>
              <a:rPr lang="en-US" sz="3600" b="1" dirty="0" smtClean="0">
                <a:solidFill>
                  <a:srgbClr val="060B4B"/>
                </a:solidFill>
              </a:rPr>
              <a:t>and</a:t>
            </a:r>
            <a:br>
              <a:rPr lang="en-US" sz="3600" b="1" dirty="0" smtClean="0">
                <a:solidFill>
                  <a:srgbClr val="060B4B"/>
                </a:solidFill>
              </a:rPr>
            </a:br>
            <a:r>
              <a:rPr lang="en-US" sz="3600" b="1" dirty="0" smtClean="0">
                <a:solidFill>
                  <a:srgbClr val="060B4B"/>
                </a:solidFill>
              </a:rPr>
              <a:t>Total Resource Use</a:t>
            </a:r>
            <a:br>
              <a:rPr lang="en-US" sz="3600" b="1" dirty="0" smtClean="0">
                <a:solidFill>
                  <a:srgbClr val="060B4B"/>
                </a:solidFill>
              </a:rPr>
            </a:br>
            <a:r>
              <a:rPr lang="en-US" sz="3600" b="1" dirty="0" smtClean="0">
                <a:solidFill>
                  <a:srgbClr val="060B4B"/>
                </a:solidFill>
              </a:rPr>
              <a:t/>
            </a:r>
            <a:br>
              <a:rPr lang="en-US" sz="3600" b="1" dirty="0" smtClean="0">
                <a:solidFill>
                  <a:srgbClr val="060B4B"/>
                </a:solidFill>
              </a:rPr>
            </a:br>
            <a:r>
              <a:rPr lang="en-US" sz="3600" b="1" dirty="0" smtClean="0">
                <a:solidFill>
                  <a:srgbClr val="060B4B"/>
                </a:solidFill>
              </a:rPr>
              <a:t>Update on Year Over Year Analysis </a:t>
            </a:r>
            <a:r>
              <a:rPr lang="en-US" sz="3200" b="1" dirty="0">
                <a:solidFill>
                  <a:srgbClr val="060B4B"/>
                </a:solidFill>
              </a:rPr>
              <a:t/>
            </a:r>
            <a:br>
              <a:rPr lang="en-US" sz="3200" b="1" dirty="0">
                <a:solidFill>
                  <a:srgbClr val="060B4B"/>
                </a:solidFill>
              </a:rPr>
            </a:br>
            <a:r>
              <a:rPr lang="en-US" sz="3200" b="1" dirty="0" smtClean="0">
                <a:solidFill>
                  <a:srgbClr val="060B4B"/>
                </a:solidFill>
              </a:rPr>
              <a:t/>
            </a:r>
            <a:br>
              <a:rPr lang="en-US" sz="3200" b="1" dirty="0" smtClean="0">
                <a:solidFill>
                  <a:srgbClr val="060B4B"/>
                </a:solidFill>
              </a:rPr>
            </a:br>
            <a:r>
              <a:rPr lang="en-US" sz="3200" b="1" dirty="0" smtClean="0">
                <a:solidFill>
                  <a:srgbClr val="060B4B"/>
                </a:solidFill>
              </a:rPr>
              <a:t/>
            </a:r>
            <a:br>
              <a:rPr lang="en-US" sz="3200" b="1" dirty="0" smtClean="0">
                <a:solidFill>
                  <a:srgbClr val="060B4B"/>
                </a:solidFill>
              </a:rPr>
            </a:br>
            <a:r>
              <a:rPr lang="en-US" sz="3200" b="1" dirty="0" smtClean="0">
                <a:solidFill>
                  <a:srgbClr val="060B4B"/>
                </a:solidFill>
              </a:rPr>
              <a:t>PTE Meetings </a:t>
            </a:r>
            <a:br>
              <a:rPr lang="en-US" sz="3200" b="1" dirty="0" smtClean="0">
                <a:solidFill>
                  <a:srgbClr val="060B4B"/>
                </a:solidFill>
              </a:rPr>
            </a:br>
            <a:r>
              <a:rPr lang="en-US" sz="3200" b="1" dirty="0">
                <a:solidFill>
                  <a:srgbClr val="060B4B"/>
                </a:solidFill>
              </a:rPr>
              <a:t/>
            </a:r>
            <a:br>
              <a:rPr lang="en-US" sz="3200" b="1" dirty="0">
                <a:solidFill>
                  <a:srgbClr val="060B4B"/>
                </a:solidFill>
              </a:rPr>
            </a:br>
            <a:r>
              <a:rPr lang="en-US" sz="3200" b="1" dirty="0" smtClean="0">
                <a:solidFill>
                  <a:srgbClr val="060B4B"/>
                </a:solidFill>
              </a:rPr>
              <a:t/>
            </a:r>
            <a:br>
              <a:rPr lang="en-US" sz="3200" b="1" dirty="0" smtClean="0">
                <a:solidFill>
                  <a:srgbClr val="060B4B"/>
                </a:solidFill>
              </a:rPr>
            </a:br>
            <a:r>
              <a:rPr lang="en-US" sz="2400" b="1" dirty="0">
                <a:solidFill>
                  <a:srgbClr val="060B4B"/>
                </a:solidFill>
                <a:latin typeface="Arial" charset="0"/>
                <a:ea typeface="+mn-ea"/>
                <a:cs typeface="+mn-cs"/>
              </a:rPr>
              <a:t>Michael DeLorenzo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A7C4EA-990C-44DC-9171-7941EB0A9459}" type="slidenum">
              <a:rPr lang="en-US" smtClean="0"/>
              <a:pPr>
                <a:defRPr/>
              </a:pPr>
              <a:t>0</a:t>
            </a:fld>
            <a:endParaRPr lang="en-US" dirty="0"/>
          </a:p>
        </p:txBody>
      </p:sp>
      <p:pic>
        <p:nvPicPr>
          <p:cNvPr id="2053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"/>
          <a:stretch>
            <a:fillRect/>
          </a:stretch>
        </p:blipFill>
        <p:spPr bwMode="auto">
          <a:xfrm>
            <a:off x="163513" y="193675"/>
            <a:ext cx="1609725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08773" y="6427788"/>
            <a:ext cx="4135438" cy="293687"/>
          </a:xfrm>
        </p:spPr>
        <p:txBody>
          <a:bodyPr/>
          <a:lstStyle/>
          <a:p>
            <a:pPr>
              <a:defRPr/>
            </a:pPr>
            <a:r>
              <a:rPr lang="en-US" b="0" dirty="0" smtClean="0"/>
              <a:t>Confidential</a:t>
            </a:r>
            <a:endParaRPr lang="en-US" b="0" dirty="0"/>
          </a:p>
        </p:txBody>
      </p:sp>
      <p:sp>
        <p:nvSpPr>
          <p:cNvPr id="3" name="TextBox 2"/>
          <p:cNvSpPr txBox="1"/>
          <p:nvPr/>
        </p:nvSpPr>
        <p:spPr>
          <a:xfrm>
            <a:off x="3671250" y="4826193"/>
            <a:ext cx="167225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0" dirty="0" smtClean="0">
                <a:solidFill>
                  <a:srgbClr val="060B4B"/>
                </a:solidFill>
              </a:rPr>
              <a:t>2/26/2015</a:t>
            </a:r>
            <a:endParaRPr lang="en-US" sz="2600" b="0" dirty="0"/>
          </a:p>
        </p:txBody>
      </p:sp>
      <p:sp>
        <p:nvSpPr>
          <p:cNvPr id="5" name="TextBox 4"/>
          <p:cNvSpPr txBox="1"/>
          <p:nvPr/>
        </p:nvSpPr>
        <p:spPr>
          <a:xfrm>
            <a:off x="1784773" y="5766646"/>
            <a:ext cx="5514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60B4B"/>
                </a:solidFill>
              </a:rPr>
              <a:t>Maine Health Management Coalition</a:t>
            </a:r>
            <a:endParaRPr lang="en-US" dirty="0">
              <a:solidFill>
                <a:srgbClr val="060B4B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506717" y="3783724"/>
            <a:ext cx="42251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67353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The Story in Short  … 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4C26E-E385-4406-979F-1313C1F9D4BD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0030" y="1687301"/>
            <a:ext cx="762448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 smtClean="0"/>
              <a:t>Results more variable year to year than expected (for both practices and groups)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/>
              <a:t>We are setting a </a:t>
            </a:r>
            <a:r>
              <a:rPr lang="en-US" sz="2000" b="0" dirty="0" smtClean="0"/>
              <a:t>standard for </a:t>
            </a:r>
            <a:r>
              <a:rPr lang="en-US" sz="2000" b="0" dirty="0"/>
              <a:t>repeatability </a:t>
            </a:r>
          </a:p>
          <a:p>
            <a:endParaRPr lang="en-US" sz="20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 smtClean="0"/>
              <a:t>Performed in depth analysis of all aspects of data, methodology,  and others’ experiences</a:t>
            </a:r>
            <a:endParaRPr lang="en-US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 smtClean="0"/>
              <a:t>Understand cause and can propose a solution</a:t>
            </a:r>
          </a:p>
          <a:p>
            <a:endParaRPr lang="en-US" sz="20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dirty="0" smtClean="0"/>
              <a:t>Results indicate ability to measure cost and resource use at the practice and group level by modifying the process</a:t>
            </a:r>
            <a:endParaRPr lang="en-US" sz="20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25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Investigated the Impact of …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4C26E-E385-4406-979F-1313C1F9D4BD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70001" y="1615440"/>
            <a:ext cx="664464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Panel size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Attribution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Provider turnover (within practice)</a:t>
            </a: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Level for capping high cost claimants</a:t>
            </a: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P</a:t>
            </a:r>
            <a:r>
              <a:rPr lang="en-US" b="0" dirty="0" smtClean="0"/>
              <a:t>ayer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Different risk adjusters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Capping risk scores (# high risk patients)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Number complex patients  (ACGs)</a:t>
            </a: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Service category (IP, OP, PF, Rx)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Etc.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Solution?  None of the above …</a:t>
            </a: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05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The Issue</a:t>
            </a:r>
            <a:endParaRPr lang="en-US" sz="3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4C26E-E385-4406-979F-1313C1F9D4BD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70001" y="1615440"/>
            <a:ext cx="664464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000000"/>
                </a:solidFill>
                <a:ea typeface="MS PGothic" pitchFamily="34" charset="-128"/>
              </a:rPr>
              <a:t>Risk Adjusted PMPM = Total PMPM / Risk </a:t>
            </a:r>
            <a:r>
              <a:rPr lang="en-US" sz="1600" b="0" dirty="0" smtClean="0">
                <a:solidFill>
                  <a:srgbClr val="000000"/>
                </a:solidFill>
                <a:ea typeface="MS PGothic" pitchFamily="34" charset="-128"/>
              </a:rPr>
              <a:t>Score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b="0" dirty="0">
              <a:solidFill>
                <a:srgbClr val="000000"/>
              </a:solidFill>
              <a:ea typeface="MS PGothic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000000"/>
                </a:solidFill>
                <a:ea typeface="MS PGothic" pitchFamily="34" charset="-128"/>
              </a:rPr>
              <a:t>TCI = Risk Adjusted PMPM / Peer Group Risk Adjusted  PMPM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b="0" dirty="0"/>
              <a:t>The method requires a reasonably constant </a:t>
            </a:r>
            <a:r>
              <a:rPr lang="en-US" sz="1600" b="0" dirty="0" smtClean="0"/>
              <a:t>$$/</a:t>
            </a:r>
            <a:r>
              <a:rPr lang="en-US" sz="1600" b="0" dirty="0"/>
              <a:t>unit of risk (risk ratio) </a:t>
            </a:r>
            <a:r>
              <a:rPr lang="en-US" sz="1600" b="0" dirty="0" smtClean="0"/>
              <a:t>across </a:t>
            </a:r>
            <a:r>
              <a:rPr lang="en-US" sz="1600" b="0" dirty="0"/>
              <a:t>levels of </a:t>
            </a:r>
            <a:r>
              <a:rPr lang="en-US" sz="1600" b="0" dirty="0" smtClean="0"/>
              <a:t>risk.  At a high level of aggregation we find this is mostly true, but not for all patients.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b="0" dirty="0" smtClean="0"/>
              <a:t>We </a:t>
            </a:r>
            <a:r>
              <a:rPr lang="en-US" sz="1600" b="0" dirty="0"/>
              <a:t>find some patients with extreme risk ratios that have a large impact on the panel results</a:t>
            </a:r>
            <a:r>
              <a:rPr lang="en-US" sz="1600" b="0" dirty="0" smtClean="0"/>
              <a:t>.  The fundamental relationship of risk to cost doesn’t hold for these patients, for whatever reason.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b="0" dirty="0" smtClean="0"/>
              <a:t>It is not simply high cost patients, or very sick patients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b="0" dirty="0" smtClean="0"/>
              <a:t>Solution: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b="0" dirty="0" smtClean="0"/>
              <a:t>Remove (‘trim’) extreme risk ratio patients  (risk does not</a:t>
            </a:r>
            <a:r>
              <a:rPr lang="en-US" sz="1600" b="0" dirty="0" smtClean="0">
                <a:solidFill>
                  <a:srgbClr val="FF0000"/>
                </a:solidFill>
              </a:rPr>
              <a:t> </a:t>
            </a:r>
            <a:r>
              <a:rPr lang="en-US" sz="1600" b="0" dirty="0" smtClean="0"/>
              <a:t>match cost)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b="0" dirty="0" smtClean="0"/>
              <a:t>Report two years averaged together</a:t>
            </a:r>
            <a:endParaRPr lang="en-US" sz="1600" b="0" dirty="0"/>
          </a:p>
          <a:p>
            <a:endParaRPr lang="en-US" sz="16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0731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1099" y="1489442"/>
            <a:ext cx="7915701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prstClr val="black"/>
                </a:solidFill>
                <a:latin typeface="Calibri"/>
              </a:rPr>
              <a:t>In addition to TCI (RUI) methodology, remove patients with extreme risk ratios.  At this time, this means the top and bottom 5% of patients by PMPM/risk score.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b="0" dirty="0">
              <a:solidFill>
                <a:prstClr val="black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prstClr val="black"/>
                </a:solidFill>
                <a:latin typeface="Calibri"/>
              </a:rPr>
              <a:t>Average the TCI (RUI) for two most recent 12 month periods together.  This average is what would be used for value assignment.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b="0" dirty="0">
              <a:solidFill>
                <a:prstClr val="black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prstClr val="black"/>
                </a:solidFill>
                <a:latin typeface="Calibri"/>
              </a:rPr>
              <a:t>Only practices with the minimum panel size (400) for both years are included.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b="0" dirty="0">
              <a:solidFill>
                <a:prstClr val="black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prstClr val="black"/>
                </a:solidFill>
                <a:latin typeface="Calibri"/>
              </a:rPr>
              <a:t>TCI (RUI) is updated every 6 months.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b="0" dirty="0">
              <a:solidFill>
                <a:prstClr val="black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prstClr val="black"/>
                </a:solidFill>
                <a:latin typeface="Calibri"/>
              </a:rPr>
              <a:t>Compare the average of 2012 and 2013, with the 6 month update (through Q2 2014).  Update will be available in March.  Ratings distributed in April.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b="0" dirty="0">
              <a:solidFill>
                <a:prstClr val="black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prstClr val="black"/>
                </a:solidFill>
                <a:latin typeface="Calibri"/>
              </a:rPr>
              <a:t>Practice reports will show the TCI (RUI) values for the most recent 12 months.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b="0" dirty="0">
              <a:solidFill>
                <a:prstClr val="black"/>
              </a:solidFill>
              <a:latin typeface="Calibri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prstClr val="black"/>
                </a:solidFill>
                <a:latin typeface="Calibri"/>
              </a:rPr>
              <a:t>Continue to investigate the risk </a:t>
            </a:r>
            <a:r>
              <a:rPr lang="en-US" sz="1800" b="0" smtClean="0">
                <a:solidFill>
                  <a:prstClr val="black"/>
                </a:solidFill>
                <a:latin typeface="Calibri"/>
              </a:rPr>
              <a:t>ratio issue.</a:t>
            </a:r>
            <a:endParaRPr lang="en-US" sz="1800" b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77672" y="6492875"/>
            <a:ext cx="8202304" cy="3651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© 2014. Maine Health Management Coalition Foundation.  All Rights Reserved.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058863"/>
            <a:ext cx="9144000" cy="0"/>
          </a:xfrm>
          <a:prstGeom prst="line">
            <a:avLst/>
          </a:prstGeom>
          <a:ln w="57150">
            <a:solidFill>
              <a:srgbClr val="060B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1058863"/>
            <a:ext cx="9144000" cy="0"/>
          </a:xfrm>
          <a:prstGeom prst="line">
            <a:avLst/>
          </a:prstGeom>
          <a:ln w="57150">
            <a:solidFill>
              <a:srgbClr val="060B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457200" y="274638"/>
            <a:ext cx="8229600" cy="7905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 dirty="0" smtClean="0">
                <a:solidFill>
                  <a:srgbClr val="4BACC6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Proposal – Modified Process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ADDB34-F0B5-4B22-A760-640F423698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63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TE Metrics 2007">
  <a:themeElements>
    <a:clrScheme name="">
      <a:dk1>
        <a:srgbClr val="000000"/>
      </a:dk1>
      <a:lt1>
        <a:srgbClr val="FFFFFF"/>
      </a:lt1>
      <a:dk2>
        <a:srgbClr val="006B61"/>
      </a:dk2>
      <a:lt2>
        <a:srgbClr val="C0C0C0"/>
      </a:lt2>
      <a:accent1>
        <a:srgbClr val="FF00FF"/>
      </a:accent1>
      <a:accent2>
        <a:srgbClr val="00C0C0"/>
      </a:accent2>
      <a:accent3>
        <a:srgbClr val="FFFFFF"/>
      </a:accent3>
      <a:accent4>
        <a:srgbClr val="000000"/>
      </a:accent4>
      <a:accent5>
        <a:srgbClr val="FFAAFF"/>
      </a:accent5>
      <a:accent6>
        <a:srgbClr val="00AEAE"/>
      </a:accent6>
      <a:hlink>
        <a:srgbClr val="00C000"/>
      </a:hlink>
      <a:folHlink>
        <a:srgbClr val="800080"/>
      </a:folHlink>
    </a:clrScheme>
    <a:fontScheme name="PTE Metrics 2007">
      <a:majorFont>
        <a:latin typeface="Book Antiqu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38100" cap="flat" cmpd="sng" algn="ctr">
          <a:solidFill>
            <a:srgbClr val="003399"/>
          </a:solidFill>
          <a:prstDash val="solid"/>
          <a:round/>
          <a:headEnd type="none" w="med" len="med"/>
          <a:tailEnd type="none" w="med" len="med"/>
        </a:ln>
        <a:effectLst>
          <a:outerShdw blurRad="63500" dist="107763" dir="2700000" algn="ctr" rotWithShape="0">
            <a:schemeClr val="bg2">
              <a:alpha val="50000"/>
            </a:schemeClr>
          </a:outerShdw>
        </a:effectLst>
      </a:spPr>
      <a:bodyPr vert="horz" wrap="square" lIns="91418" tIns="45709" rIns="91418" bIns="45709" numCol="1" anchor="t" anchorCtr="0" compatLnSpc="1">
        <a:prstTxWarp prst="textNoShape">
          <a:avLst/>
        </a:prstTxWarp>
      </a:bodyPr>
      <a:lstStyle>
        <a:defPPr marL="0" marR="0" indent="0" algn="ctr" defTabSz="7588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1"/>
          </a:buClr>
          <a:buSzTx/>
          <a:buFont typeface="Wingdings" charset="2"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 w="38100" cap="flat" cmpd="sng" algn="ctr">
          <a:solidFill>
            <a:srgbClr val="003399"/>
          </a:solidFill>
          <a:prstDash val="solid"/>
          <a:round/>
          <a:headEnd type="none" w="med" len="med"/>
          <a:tailEnd type="none" w="med" len="med"/>
        </a:ln>
        <a:effectLst>
          <a:outerShdw blurRad="63500" dist="107763" dir="2700000" algn="ctr" rotWithShape="0">
            <a:schemeClr val="bg2">
              <a:alpha val="50000"/>
            </a:schemeClr>
          </a:outerShdw>
        </a:effectLst>
      </a:spPr>
      <a:bodyPr vert="horz" wrap="square" lIns="91418" tIns="45709" rIns="91418" bIns="45709" numCol="1" anchor="t" anchorCtr="0" compatLnSpc="1">
        <a:prstTxWarp prst="textNoShape">
          <a:avLst/>
        </a:prstTxWarp>
      </a:bodyPr>
      <a:lstStyle>
        <a:defPPr marL="0" marR="0" indent="0" algn="ctr" defTabSz="7588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chemeClr val="tx1"/>
          </a:buClr>
          <a:buSzTx/>
          <a:buFont typeface="Wingdings" charset="2"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TE Metrics 2007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E Metrics 2007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TE Metrics 2007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E Metrics 2007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E Metrics 2007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E Metrics 2007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TE Metrics 2007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8239</TotalTime>
  <Words>430</Words>
  <Application>Microsoft Office PowerPoint</Application>
  <PresentationFormat>On-screen Show (4:3)</PresentationFormat>
  <Paragraphs>66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PTE Metrics 2007</vt:lpstr>
      <vt:lpstr>1_Office Theme</vt:lpstr>
      <vt:lpstr> Total Cost of Care  and Total Resource Use  Update on Year Over Year Analysis    PTE Meetings    Michael DeLorenzo</vt:lpstr>
      <vt:lpstr>The Story in Short  … </vt:lpstr>
      <vt:lpstr>Investigated the Impact of …</vt:lpstr>
      <vt:lpstr>The Issue</vt:lpstr>
      <vt:lpstr>PowerPoint Presentation</vt:lpstr>
    </vt:vector>
  </TitlesOfParts>
  <Company>뿿퍀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Blake Hendrickson</dc:creator>
  <cp:lastModifiedBy>Frank Johnson</cp:lastModifiedBy>
  <cp:revision>545</cp:revision>
  <cp:lastPrinted>2015-02-13T15:40:23Z</cp:lastPrinted>
  <dcterms:created xsi:type="dcterms:W3CDTF">2011-01-25T17:14:49Z</dcterms:created>
  <dcterms:modified xsi:type="dcterms:W3CDTF">2015-03-24T14:24:27Z</dcterms:modified>
</cp:coreProperties>
</file>